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3" r:id="rId5"/>
    <p:sldId id="373" r:id="rId6"/>
    <p:sldId id="371" r:id="rId7"/>
    <p:sldId id="366" r:id="rId8"/>
    <p:sldId id="365" r:id="rId9"/>
    <p:sldId id="381" r:id="rId10"/>
    <p:sldId id="377" r:id="rId11"/>
    <p:sldId id="382" r:id="rId12"/>
    <p:sldId id="383" r:id="rId13"/>
    <p:sldId id="379" r:id="rId14"/>
    <p:sldId id="380" r:id="rId15"/>
    <p:sldId id="367" r:id="rId16"/>
    <p:sldId id="378" r:id="rId17"/>
    <p:sldId id="345" r:id="rId18"/>
    <p:sldId id="28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60A471-0D86-483C-BC3B-E73A64EDD26F}">
          <p14:sldIdLst>
            <p14:sldId id="273"/>
            <p14:sldId id="373"/>
            <p14:sldId id="371"/>
            <p14:sldId id="366"/>
            <p14:sldId id="365"/>
            <p14:sldId id="381"/>
            <p14:sldId id="377"/>
            <p14:sldId id="382"/>
            <p14:sldId id="383"/>
            <p14:sldId id="379"/>
            <p14:sldId id="380"/>
            <p14:sldId id="367"/>
            <p14:sldId id="378"/>
            <p14:sldId id="345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25"/>
    <a:srgbClr val="FFD457"/>
    <a:srgbClr val="0054A4"/>
    <a:srgbClr val="BCBEC0"/>
    <a:srgbClr val="E6E7E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6471" autoAdjust="0"/>
  </p:normalViewPr>
  <p:slideViewPr>
    <p:cSldViewPr>
      <p:cViewPr>
        <p:scale>
          <a:sx n="90" d="100"/>
          <a:sy n="90" d="100"/>
        </p:scale>
        <p:origin x="168" y="-30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01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505685847396094"/>
          <c:y val="0.14552366595439511"/>
          <c:w val="0.64691127817849459"/>
          <c:h val="0.798100040004293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'Calc Stats'!$B$8</c:f>
              <c:strCache>
                <c:ptCount val="1"/>
              </c:strCache>
            </c:strRef>
          </c:tx>
          <c:spPr>
            <a:solidFill>
              <a:srgbClr val="FF5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9"/>
              <c:layout>
                <c:manualLayout>
                  <c:x val="-0.11669138774230185"/>
                  <c:y val="-5.679405683875089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47-47B3-9916-1C981F49DA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'Calc Stats'!$A$9:$A$22</c:f>
              <c:strCache>
                <c:ptCount val="13"/>
                <c:pt idx="0">
                  <c:v>Sparks Planning </c:v>
                </c:pt>
                <c:pt idx="1">
                  <c:v>Sparks Engineering </c:v>
                </c:pt>
                <c:pt idx="2">
                  <c:v>Washoe Building</c:v>
                </c:pt>
                <c:pt idx="3">
                  <c:v>Reno Planning</c:v>
                </c:pt>
                <c:pt idx="4">
                  <c:v>Sparks Fire </c:v>
                </c:pt>
                <c:pt idx="5">
                  <c:v>Reno Public Works </c:v>
                </c:pt>
                <c:pt idx="6">
                  <c:v>District Health </c:v>
                </c:pt>
                <c:pt idx="7">
                  <c:v>Reno Engineering</c:v>
                </c:pt>
                <c:pt idx="8">
                  <c:v>Washoe Licensing</c:v>
                </c:pt>
                <c:pt idx="9">
                  <c:v>Sparks Licensing </c:v>
                </c:pt>
                <c:pt idx="10">
                  <c:v>Reno Licenses</c:v>
                </c:pt>
                <c:pt idx="11">
                  <c:v>Sparks Building </c:v>
                </c:pt>
                <c:pt idx="12">
                  <c:v>Reno Building</c:v>
                </c:pt>
              </c:strCache>
            </c:strRef>
          </c:cat>
          <c:val>
            <c:numRef>
              <c:f>'Calc Stats'!$B$9:$B$22</c:f>
              <c:numCache>
                <c:formatCode>_("$"* #,##0.00_);_("$"* \(#,##0.00\);_("$"* "-"??_);_(@_)</c:formatCode>
                <c:ptCount val="14"/>
                <c:pt idx="0">
                  <c:v>1271.92</c:v>
                </c:pt>
                <c:pt idx="1">
                  <c:v>2253.63</c:v>
                </c:pt>
                <c:pt idx="2">
                  <c:v>2308.87</c:v>
                </c:pt>
                <c:pt idx="3">
                  <c:v>14185.8</c:v>
                </c:pt>
                <c:pt idx="4" formatCode="_([$$-409]* #,##0.00_);_([$$-409]* \(#,##0.00\);_([$$-409]* &quot;-&quot;??_);_(@_)">
                  <c:v>35234.86</c:v>
                </c:pt>
                <c:pt idx="5">
                  <c:v>90802.74</c:v>
                </c:pt>
                <c:pt idx="6">
                  <c:v>103018.75</c:v>
                </c:pt>
                <c:pt idx="7">
                  <c:v>135337.65</c:v>
                </c:pt>
                <c:pt idx="8">
                  <c:v>147838.37</c:v>
                </c:pt>
                <c:pt idx="9">
                  <c:v>2408875.94</c:v>
                </c:pt>
                <c:pt idx="10">
                  <c:v>3879449.11</c:v>
                </c:pt>
                <c:pt idx="11">
                  <c:v>4927756.6900000004</c:v>
                </c:pt>
                <c:pt idx="12">
                  <c:v>11891676.140000001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47-47B3-9916-1C981F49DA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9202432"/>
        <c:axId val="189205120"/>
      </c:barChart>
      <c:catAx>
        <c:axId val="18920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9205120"/>
        <c:crosses val="autoZero"/>
        <c:auto val="1"/>
        <c:lblAlgn val="ctr"/>
        <c:lblOffset val="100"/>
        <c:noMultiLvlLbl val="0"/>
      </c:catAx>
      <c:valAx>
        <c:axId val="1892051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0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C61868-2257-48EE-A87F-727C457ECE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4F846-921B-4B87-BFF5-354649476163}">
      <dgm:prSet custT="1"/>
      <dgm:spPr/>
      <dgm:t>
        <a:bodyPr/>
        <a:lstStyle/>
        <a:p>
          <a:pPr rtl="0"/>
          <a:r>
            <a:rPr lang="en-US" sz="2400" dirty="0" smtClean="0"/>
            <a:t>M. </a:t>
          </a:r>
          <a:r>
            <a:rPr lang="en-US" sz="2400" dirty="0"/>
            <a:t>Public Comment</a:t>
          </a:r>
        </a:p>
      </dgm:t>
    </dgm:pt>
    <dgm:pt modelId="{926F5810-7731-4087-A8ED-050B217FC17B}" type="parTrans" cxnId="{962C4A02-9B3D-4480-B935-D3DA8A313972}">
      <dgm:prSet/>
      <dgm:spPr/>
      <dgm:t>
        <a:bodyPr/>
        <a:lstStyle/>
        <a:p>
          <a:endParaRPr lang="en-US"/>
        </a:p>
      </dgm:t>
    </dgm:pt>
    <dgm:pt modelId="{6314A14D-DEF9-4FDB-9344-B676031BBA7D}" type="sibTrans" cxnId="{962C4A02-9B3D-4480-B935-D3DA8A313972}">
      <dgm:prSet/>
      <dgm:spPr/>
      <dgm:t>
        <a:bodyPr/>
        <a:lstStyle/>
        <a:p>
          <a:endParaRPr lang="en-US"/>
        </a:p>
      </dgm:t>
    </dgm:pt>
    <dgm:pt modelId="{EC8EEE1E-D6C5-46A4-BE14-B677937495AA}">
      <dgm:prSet custT="1"/>
      <dgm:spPr/>
      <dgm:t>
        <a:bodyPr/>
        <a:lstStyle/>
        <a:p>
          <a:pPr rtl="0"/>
          <a:r>
            <a:rPr lang="en-US" sz="2400" dirty="0" smtClean="0"/>
            <a:t>N. </a:t>
          </a:r>
          <a:r>
            <a:rPr lang="en-US" sz="2400" dirty="0"/>
            <a:t>Adjournment</a:t>
          </a:r>
        </a:p>
      </dgm:t>
    </dgm:pt>
    <dgm:pt modelId="{29B11B7E-F9B7-4375-94FA-FB975D2500DB}" type="parTrans" cxnId="{0E9A4320-3D4B-479A-BE1E-156673BEDB79}">
      <dgm:prSet/>
      <dgm:spPr/>
      <dgm:t>
        <a:bodyPr/>
        <a:lstStyle/>
        <a:p>
          <a:endParaRPr lang="en-US"/>
        </a:p>
      </dgm:t>
    </dgm:pt>
    <dgm:pt modelId="{0E1FB4CB-172A-42F0-8A0C-037ADEA6872C}" type="sibTrans" cxnId="{0E9A4320-3D4B-479A-BE1E-156673BEDB79}">
      <dgm:prSet/>
      <dgm:spPr/>
      <dgm:t>
        <a:bodyPr/>
        <a:lstStyle/>
        <a:p>
          <a:endParaRPr lang="en-US"/>
        </a:p>
      </dgm:t>
    </dgm:pt>
    <dgm:pt modelId="{0BCE11D0-DF3B-4A38-A291-B5BC4EABE4BE}" type="pres">
      <dgm:prSet presAssocID="{43C61868-2257-48EE-A87F-727C457ECE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F01357-B7D6-4B7F-8D03-F0B398397A3D}" type="pres">
      <dgm:prSet presAssocID="{3184F846-921B-4B87-BFF5-354649476163}" presName="linNode" presStyleCnt="0"/>
      <dgm:spPr/>
    </dgm:pt>
    <dgm:pt modelId="{D740EC32-E54D-4A52-BB37-C550F6D0373B}" type="pres">
      <dgm:prSet presAssocID="{3184F846-921B-4B87-BFF5-354649476163}" presName="parentText" presStyleLbl="node1" presStyleIdx="0" presStyleCnt="2" custScaleX="1611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A7072-58BF-4EAB-8B48-E21D2C8D22D9}" type="pres">
      <dgm:prSet presAssocID="{6314A14D-DEF9-4FDB-9344-B676031BBA7D}" presName="sp" presStyleCnt="0"/>
      <dgm:spPr/>
    </dgm:pt>
    <dgm:pt modelId="{7F03C99C-5A9D-45BA-9E9E-B04620001094}" type="pres">
      <dgm:prSet presAssocID="{EC8EEE1E-D6C5-46A4-BE14-B677937495AA}" presName="linNode" presStyleCnt="0"/>
      <dgm:spPr/>
    </dgm:pt>
    <dgm:pt modelId="{38003AC4-8C36-458B-B2A1-A1B4A28F5CD5}" type="pres">
      <dgm:prSet presAssocID="{EC8EEE1E-D6C5-46A4-BE14-B677937495AA}" presName="parentText" presStyleLbl="node1" presStyleIdx="1" presStyleCnt="2" custScaleX="1594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5B0B9-3858-4F89-B411-CCE60D53D3EE}" type="presOf" srcId="{EC8EEE1E-D6C5-46A4-BE14-B677937495AA}" destId="{38003AC4-8C36-458B-B2A1-A1B4A28F5CD5}" srcOrd="0" destOrd="0" presId="urn:microsoft.com/office/officeart/2005/8/layout/vList5"/>
    <dgm:cxn modelId="{962C4A02-9B3D-4480-B935-D3DA8A313972}" srcId="{43C61868-2257-48EE-A87F-727C457ECE79}" destId="{3184F846-921B-4B87-BFF5-354649476163}" srcOrd="0" destOrd="0" parTransId="{926F5810-7731-4087-A8ED-050B217FC17B}" sibTransId="{6314A14D-DEF9-4FDB-9344-B676031BBA7D}"/>
    <dgm:cxn modelId="{31964605-396B-4E49-BD63-76E2319A76AB}" type="presOf" srcId="{3184F846-921B-4B87-BFF5-354649476163}" destId="{D740EC32-E54D-4A52-BB37-C550F6D0373B}" srcOrd="0" destOrd="0" presId="urn:microsoft.com/office/officeart/2005/8/layout/vList5"/>
    <dgm:cxn modelId="{4249A87A-E4F5-4E75-AFE2-AA78FC18263F}" type="presOf" srcId="{43C61868-2257-48EE-A87F-727C457ECE79}" destId="{0BCE11D0-DF3B-4A38-A291-B5BC4EABE4BE}" srcOrd="0" destOrd="0" presId="urn:microsoft.com/office/officeart/2005/8/layout/vList5"/>
    <dgm:cxn modelId="{0E9A4320-3D4B-479A-BE1E-156673BEDB79}" srcId="{43C61868-2257-48EE-A87F-727C457ECE79}" destId="{EC8EEE1E-D6C5-46A4-BE14-B677937495AA}" srcOrd="1" destOrd="0" parTransId="{29B11B7E-F9B7-4375-94FA-FB975D2500DB}" sibTransId="{0E1FB4CB-172A-42F0-8A0C-037ADEA6872C}"/>
    <dgm:cxn modelId="{17D0FFE0-D019-4612-85F3-5BEFE4B7855A}" type="presParOf" srcId="{0BCE11D0-DF3B-4A38-A291-B5BC4EABE4BE}" destId="{F7F01357-B7D6-4B7F-8D03-F0B398397A3D}" srcOrd="0" destOrd="0" presId="urn:microsoft.com/office/officeart/2005/8/layout/vList5"/>
    <dgm:cxn modelId="{AA817CAB-BCDC-4D8E-8B69-98F90EA8E07E}" type="presParOf" srcId="{F7F01357-B7D6-4B7F-8D03-F0B398397A3D}" destId="{D740EC32-E54D-4A52-BB37-C550F6D0373B}" srcOrd="0" destOrd="0" presId="urn:microsoft.com/office/officeart/2005/8/layout/vList5"/>
    <dgm:cxn modelId="{CEB4326E-FE5B-4748-A0E6-A2BF1190D335}" type="presParOf" srcId="{0BCE11D0-DF3B-4A38-A291-B5BC4EABE4BE}" destId="{D7BA7072-58BF-4EAB-8B48-E21D2C8D22D9}" srcOrd="1" destOrd="0" presId="urn:microsoft.com/office/officeart/2005/8/layout/vList5"/>
    <dgm:cxn modelId="{AA5E4588-31AA-451F-951B-AE101DC2F6CF}" type="presParOf" srcId="{0BCE11D0-DF3B-4A38-A291-B5BC4EABE4BE}" destId="{7F03C99C-5A9D-45BA-9E9E-B04620001094}" srcOrd="2" destOrd="0" presId="urn:microsoft.com/office/officeart/2005/8/layout/vList5"/>
    <dgm:cxn modelId="{B132403A-5C8B-41C9-A15D-228B4306F6B1}" type="presParOf" srcId="{7F03C99C-5A9D-45BA-9E9E-B04620001094}" destId="{38003AC4-8C36-458B-B2A1-A1B4A28F5CD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0EC32-E54D-4A52-BB37-C550F6D0373B}">
      <dsp:nvSpPr>
        <dsp:cNvPr id="0" name=""/>
        <dsp:cNvSpPr/>
      </dsp:nvSpPr>
      <dsp:spPr>
        <a:xfrm>
          <a:off x="770644" y="50"/>
          <a:ext cx="2129010" cy="2008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M. </a:t>
          </a:r>
          <a:r>
            <a:rPr lang="en-US" sz="2400" kern="1200" dirty="0"/>
            <a:t>Public Comment</a:t>
          </a:r>
        </a:p>
      </dsp:txBody>
      <dsp:txXfrm>
        <a:off x="868676" y="98082"/>
        <a:ext cx="1932946" cy="1812121"/>
      </dsp:txXfrm>
    </dsp:sp>
    <dsp:sp modelId="{38003AC4-8C36-458B-B2A1-A1B4A28F5CD5}">
      <dsp:nvSpPr>
        <dsp:cNvPr id="0" name=""/>
        <dsp:cNvSpPr/>
      </dsp:nvSpPr>
      <dsp:spPr>
        <a:xfrm>
          <a:off x="770644" y="2108645"/>
          <a:ext cx="2107248" cy="2008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N. </a:t>
          </a:r>
          <a:r>
            <a:rPr lang="en-US" sz="2400" kern="1200" dirty="0"/>
            <a:t>Adjournment</a:t>
          </a:r>
        </a:p>
      </dsp:txBody>
      <dsp:txXfrm>
        <a:off x="868676" y="2206677"/>
        <a:ext cx="1911184" cy="1812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2D5B9800-C252-4E41-82A0-4D9ECA499003}" type="datetimeFigureOut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881A13B-3721-467A-BB35-9A7463485A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73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7D5F4C74-520D-42E1-88F7-D15781897717}" type="datetimeFigureOut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5156"/>
            <a:ext cx="5609588" cy="4183697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141E750-D19E-460D-895B-DB5E4F3AE9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Accela Onsite </a:t>
            </a:r>
            <a:r>
              <a:rPr lang="en-US" baseline="0" dirty="0" smtClean="0"/>
              <a:t>meeting Spring, new cloud Move, is coming discussions to start January,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1E750-D19E-460D-895B-DB5E4F3AE93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5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1E750-D19E-460D-895B-DB5E4F3AE93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0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4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75320" y="6172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algn="l"/>
            <a:r>
              <a:rPr lang="en-US" dirty="0">
                <a:solidFill>
                  <a:srgbClr val="0054A4"/>
                </a:solidFill>
              </a:rPr>
              <a:t>Template for pages 1-9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284464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 baseline="0"/>
            </a:lvl1pPr>
          </a:lstStyle>
          <a:p>
            <a:pPr algn="l"/>
            <a:r>
              <a:rPr lang="en-US" dirty="0">
                <a:solidFill>
                  <a:srgbClr val="0054A4"/>
                </a:solidFill>
              </a:rPr>
              <a:t>Template for pages 10 and up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11312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27616"/>
            <a:ext cx="1447800" cy="8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867400"/>
            <a:ext cx="9144000" cy="990600"/>
            <a:chOff x="0" y="5867400"/>
            <a:chExt cx="9144000" cy="990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5867400"/>
              <a:ext cx="9144000" cy="990600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7315200" y="6172200"/>
              <a:ext cx="381000" cy="381000"/>
            </a:xfrm>
            <a:prstGeom prst="ellipse">
              <a:avLst/>
            </a:prstGeom>
            <a:solidFill>
              <a:srgbClr val="FFD4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772400" y="6172200"/>
              <a:ext cx="381000" cy="381000"/>
            </a:xfrm>
            <a:prstGeom prst="ellipse">
              <a:avLst/>
            </a:prstGeom>
            <a:solidFill>
              <a:srgbClr val="0063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8229600" y="6172200"/>
              <a:ext cx="381000" cy="381000"/>
            </a:xfrm>
            <a:prstGeom prst="ellipse">
              <a:avLst/>
            </a:prstGeom>
            <a:solidFill>
              <a:srgbClr val="005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9743"/>
            <a:ext cx="1331891" cy="76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9365" y="1828800"/>
            <a:ext cx="4953000" cy="350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0054A4"/>
                </a:solidFill>
              </a:rPr>
              <a:t>Regional License and Permits Program</a:t>
            </a:r>
            <a:endParaRPr lang="en-US" dirty="0"/>
          </a:p>
          <a:p>
            <a:pPr marL="0" indent="0" algn="ctr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Quarterly Meeting of the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Oversight Group Meeting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December 4,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2018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469" y="152400"/>
            <a:ext cx="9228667" cy="1600200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0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1054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NRS </a:t>
            </a:r>
            <a:r>
              <a:rPr lang="en-US" dirty="0" smtClean="0"/>
              <a:t>603A.215, NRS 354-760-790  allows </a:t>
            </a:r>
            <a:r>
              <a:rPr lang="en-US" dirty="0"/>
              <a:t>for recouping of an </a:t>
            </a:r>
            <a:r>
              <a:rPr lang="en-US" dirty="0" smtClean="0"/>
              <a:t>agency’s </a:t>
            </a:r>
            <a:r>
              <a:rPr lang="en-US" dirty="0"/>
              <a:t>credit card fees as long as the cost does not exceed the fees due to the processing companies.</a:t>
            </a:r>
          </a:p>
          <a:p>
            <a:pPr lvl="1"/>
            <a:r>
              <a:rPr lang="en-US" dirty="0" smtClean="0"/>
              <a:t>ACI/OPC </a:t>
            </a:r>
            <a:r>
              <a:rPr lang="en-US" dirty="0"/>
              <a:t>is our vendor for epayments and the contract will expire Nov. 2019.  Douglas County would like to pursue epayments on the ONE site, but cannot absorb the fees. </a:t>
            </a:r>
          </a:p>
          <a:p>
            <a:pPr lvl="1"/>
            <a:r>
              <a:rPr lang="en-US" dirty="0"/>
              <a:t>(For Possible Action) Do we continue to absorb credit card fees or move to a citizen paid or partial citizen paid method? </a:t>
            </a:r>
            <a:r>
              <a:rPr lang="en-US" dirty="0" smtClean="0"/>
              <a:t> or</a:t>
            </a:r>
          </a:p>
          <a:p>
            <a:pPr lvl="1"/>
            <a:r>
              <a:rPr lang="en-US" dirty="0" smtClean="0"/>
              <a:t>Increase agency fees to cover the cost of credit card fees per NRS to not exceed what is charged in processing costs?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4A4"/>
                </a:solidFill>
              </a:rPr>
              <a:t>Oversight Agenda Item I</a:t>
            </a:r>
            <a:r>
              <a:rPr lang="en-US" dirty="0" smtClean="0">
                <a:solidFill>
                  <a:srgbClr val="0054A4"/>
                </a:solidFill>
              </a:rPr>
              <a:t> (cont.,)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Based on research from </a:t>
            </a:r>
            <a:r>
              <a:rPr lang="en-US" dirty="0" smtClean="0"/>
              <a:t>ARC, </a:t>
            </a:r>
            <a:r>
              <a:rPr lang="en-US" dirty="0"/>
              <a:t>and the epayments </a:t>
            </a:r>
            <a:r>
              <a:rPr lang="en-US" dirty="0" smtClean="0"/>
              <a:t>team, </a:t>
            </a:r>
            <a:r>
              <a:rPr lang="en-US" dirty="0"/>
              <a:t>other agencies are not absorbing the fee (Clark County permits, Douglas County, Washoe Treasurer’s office, Courts.) </a:t>
            </a:r>
          </a:p>
          <a:p>
            <a:pPr lvl="1"/>
            <a:r>
              <a:rPr lang="en-US" dirty="0" smtClean="0"/>
              <a:t>Mixed model used at some agencies and departments </a:t>
            </a:r>
          </a:p>
          <a:p>
            <a:pPr lvl="1"/>
            <a:r>
              <a:rPr lang="en-US" dirty="0" smtClean="0"/>
              <a:t>Washoe Treasurer and Clark County, NV absorbs </a:t>
            </a:r>
            <a:r>
              <a:rPr lang="en-US" dirty="0" err="1" smtClean="0"/>
              <a:t>echeck</a:t>
            </a:r>
            <a:r>
              <a:rPr lang="en-US" dirty="0" smtClean="0"/>
              <a:t> fees (.15-.65 a transaction) ; citizen pays credit card fees</a:t>
            </a:r>
          </a:p>
          <a:p>
            <a:r>
              <a:rPr lang="en-US" dirty="0" smtClean="0"/>
              <a:t>Any other additional information needed?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4A4"/>
                </a:solidFill>
              </a:rPr>
              <a:t>Oversight Agenda Item I (cont.,)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015" y="990600"/>
            <a:ext cx="89154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Updates from the Accela Regional Coordinating team: </a:t>
            </a:r>
            <a:endParaRPr lang="en-US" sz="2800" dirty="0"/>
          </a:p>
          <a:p>
            <a:r>
              <a:rPr lang="en-US" dirty="0"/>
              <a:t>1. Accela </a:t>
            </a:r>
            <a:r>
              <a:rPr lang="en-US" dirty="0" smtClean="0"/>
              <a:t>Conference October </a:t>
            </a:r>
            <a:r>
              <a:rPr lang="en-US" dirty="0"/>
              <a:t>2018 </a:t>
            </a:r>
            <a:endParaRPr lang="en-US" sz="2800" dirty="0"/>
          </a:p>
          <a:p>
            <a:r>
              <a:rPr lang="en-US" dirty="0"/>
              <a:t>2. Version 10.0 released 11/15/18; centered around performance </a:t>
            </a:r>
            <a:r>
              <a:rPr lang="en-US" dirty="0" smtClean="0"/>
              <a:t>enhancements</a:t>
            </a:r>
          </a:p>
          <a:p>
            <a:r>
              <a:rPr lang="en-US" dirty="0" smtClean="0"/>
              <a:t>3. Douglas County addition to ACA </a:t>
            </a:r>
            <a:r>
              <a:rPr lang="en-US" sz="2600" dirty="0" smtClean="0"/>
              <a:t>(new images loaded)</a:t>
            </a:r>
            <a:endParaRPr lang="en-US" sz="2600" dirty="0"/>
          </a:p>
          <a:p>
            <a:r>
              <a:rPr lang="en-US" dirty="0"/>
              <a:t>4</a:t>
            </a:r>
            <a:r>
              <a:rPr lang="en-US" dirty="0" smtClean="0"/>
              <a:t>. Future roadmap </a:t>
            </a:r>
            <a:r>
              <a:rPr lang="en-US" dirty="0"/>
              <a:t>and </a:t>
            </a:r>
            <a:r>
              <a:rPr lang="en-US" dirty="0" smtClean="0"/>
              <a:t>direction</a:t>
            </a:r>
          </a:p>
          <a:p>
            <a:pPr lvl="1"/>
            <a:r>
              <a:rPr lang="en-US" dirty="0" smtClean="0"/>
              <a:t>Douglas ACA and epayment implementation</a:t>
            </a:r>
          </a:p>
          <a:p>
            <a:pPr lvl="1"/>
            <a:r>
              <a:rPr lang="en-US" dirty="0" smtClean="0"/>
              <a:t>Epayment RFI </a:t>
            </a:r>
          </a:p>
          <a:p>
            <a:pPr lvl="1"/>
            <a:r>
              <a:rPr lang="en-US" dirty="0" smtClean="0"/>
              <a:t>Move ONE Project to Microsoft Azure </a:t>
            </a:r>
            <a:r>
              <a:rPr lang="en-US" dirty="0"/>
              <a:t>cloud </a:t>
            </a:r>
            <a:endParaRPr lang="en-US" dirty="0" smtClean="0"/>
          </a:p>
          <a:p>
            <a:pPr lvl="1"/>
            <a:r>
              <a:rPr lang="en-US" dirty="0" smtClean="0"/>
              <a:t>Silverflume 2 way interface 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1828800" lvl="3" indent="-514350"/>
            <a:endParaRPr lang="en-US" sz="2000" dirty="0"/>
          </a:p>
          <a:p>
            <a:pPr marL="1371600" lvl="2" indent="-514350">
              <a:buFont typeface="+mj-lt"/>
              <a:buAutoNum type="arabicPeriod"/>
            </a:pPr>
            <a:endParaRPr lang="en-US" sz="2400" dirty="0"/>
          </a:p>
          <a:p>
            <a:pPr marL="1371600" lvl="2" indent="-514350">
              <a:buFont typeface="+mj-lt"/>
              <a:buAutoNum type="arabicPeriod"/>
            </a:pP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400" cy="1066800"/>
          </a:xfrm>
        </p:spPr>
        <p:txBody>
          <a:bodyPr/>
          <a:lstStyle/>
          <a:p>
            <a:r>
              <a:rPr lang="en-US" sz="3600" dirty="0">
                <a:solidFill>
                  <a:srgbClr val="0054A4"/>
                </a:solidFill>
              </a:rPr>
              <a:t>Item J</a:t>
            </a:r>
            <a:r>
              <a:rPr lang="en-US" sz="3600" dirty="0" smtClean="0">
                <a:solidFill>
                  <a:srgbClr val="0054A4"/>
                </a:solidFill>
              </a:rPr>
              <a:t>: </a:t>
            </a:r>
            <a:r>
              <a:rPr lang="en-US" sz="3600" dirty="0">
                <a:solidFill>
                  <a:srgbClr val="0054A4"/>
                </a:solidFill>
              </a:rPr>
              <a:t>Updates from the Accela Regional Coordinating Team</a:t>
            </a:r>
            <a:r>
              <a:rPr lang="en-US" dirty="0">
                <a:solidFill>
                  <a:srgbClr val="0054A4"/>
                </a:solidFill>
              </a:rPr>
              <a:t/>
            </a:r>
            <a:br>
              <a:rPr lang="en-US" dirty="0">
                <a:solidFill>
                  <a:srgbClr val="0054A4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1066800"/>
          </a:xfrm>
        </p:spPr>
        <p:txBody>
          <a:bodyPr/>
          <a:lstStyle/>
          <a:p>
            <a:r>
              <a:rPr lang="en-US" sz="2800" dirty="0">
                <a:solidFill>
                  <a:srgbClr val="0054A4"/>
                </a:solidFill>
              </a:rPr>
              <a:t>Item </a:t>
            </a:r>
            <a:r>
              <a:rPr lang="en-US" sz="2800" dirty="0" smtClean="0">
                <a:solidFill>
                  <a:srgbClr val="0054A4"/>
                </a:solidFill>
              </a:rPr>
              <a:t>J: </a:t>
            </a:r>
            <a:r>
              <a:rPr lang="en-US" sz="2800" dirty="0">
                <a:solidFill>
                  <a:srgbClr val="0054A4"/>
                </a:solidFill>
              </a:rPr>
              <a:t>Updates from the Accela Regional Coordinating Team</a:t>
            </a:r>
            <a:br>
              <a:rPr lang="en-US" sz="2800" dirty="0">
                <a:solidFill>
                  <a:srgbClr val="0054A4"/>
                </a:solidFill>
              </a:rPr>
            </a:br>
            <a:r>
              <a:rPr lang="en-US" sz="2800" dirty="0" smtClean="0">
                <a:solidFill>
                  <a:srgbClr val="0054A4"/>
                </a:solidFill>
              </a:rPr>
              <a:t>(Cont.,)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0818" y="990600"/>
            <a:ext cx="906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5</a:t>
            </a:r>
            <a:r>
              <a:rPr lang="en-US" sz="2800" b="1" dirty="0" smtClean="0"/>
              <a:t>. Accela </a:t>
            </a:r>
            <a:r>
              <a:rPr lang="en-US" sz="2800" b="1" dirty="0"/>
              <a:t>use and regional on-line payment </a:t>
            </a:r>
            <a:r>
              <a:rPr lang="en-US" sz="2800" b="1" dirty="0" smtClean="0"/>
              <a:t>statistics-</a:t>
            </a:r>
          </a:p>
          <a:p>
            <a:r>
              <a:rPr lang="en-US" sz="1600" b="1" dirty="0" smtClean="0"/>
              <a:t>        (June </a:t>
            </a:r>
            <a:r>
              <a:rPr lang="en-US" sz="1600" b="1" dirty="0"/>
              <a:t>1-Nov </a:t>
            </a:r>
            <a:r>
              <a:rPr lang="en-US" sz="1600" b="1" dirty="0" smtClean="0"/>
              <a:t>2018)</a:t>
            </a:r>
            <a:endParaRPr lang="en-US" sz="1600" b="1" dirty="0"/>
          </a:p>
          <a:p>
            <a:pPr lvl="3"/>
            <a:r>
              <a:rPr lang="en-US" sz="2000" dirty="0"/>
              <a:t> 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447800"/>
            <a:ext cx="496302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/>
              <a:t>Any Announcements/Reports/Updates?</a:t>
            </a:r>
          </a:p>
          <a:p>
            <a:r>
              <a:rPr lang="en-US" dirty="0"/>
              <a:t>Next Quarterly Meeting date of the Oversight Group </a:t>
            </a:r>
          </a:p>
          <a:p>
            <a:pPr lvl="1"/>
            <a:r>
              <a:rPr lang="en-US" dirty="0"/>
              <a:t>Tues. </a:t>
            </a:r>
            <a:r>
              <a:rPr lang="en-US" dirty="0" smtClean="0"/>
              <a:t>March 5, 2019 </a:t>
            </a:r>
            <a:r>
              <a:rPr lang="en-US" dirty="0"/>
              <a:t>- 2:30 pm Washoe County</a:t>
            </a:r>
          </a:p>
          <a:p>
            <a:pPr lvl="1"/>
            <a:r>
              <a:rPr lang="en-US" dirty="0"/>
              <a:t>Future agenda items and ongoing meeting schedule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792162"/>
          </a:xfrm>
        </p:spPr>
        <p:txBody>
          <a:bodyPr/>
          <a:lstStyle/>
          <a:p>
            <a:r>
              <a:rPr lang="en-US" sz="3200" dirty="0">
                <a:solidFill>
                  <a:srgbClr val="0054A4"/>
                </a:solidFill>
              </a:rPr>
              <a:t>Item </a:t>
            </a:r>
            <a:r>
              <a:rPr lang="en-US" sz="3200" dirty="0" smtClean="0">
                <a:solidFill>
                  <a:srgbClr val="0054A4"/>
                </a:solidFill>
              </a:rPr>
              <a:t>K </a:t>
            </a:r>
            <a:r>
              <a:rPr lang="en-US" sz="3200" dirty="0">
                <a:solidFill>
                  <a:srgbClr val="0054A4"/>
                </a:solidFill>
              </a:rPr>
              <a:t>&amp; L</a:t>
            </a:r>
            <a:r>
              <a:rPr lang="en-US" sz="3200" dirty="0" smtClean="0">
                <a:solidFill>
                  <a:srgbClr val="0054A4"/>
                </a:solidFill>
              </a:rPr>
              <a:t>:  </a:t>
            </a:r>
            <a:r>
              <a:rPr lang="en-US" sz="3200" dirty="0">
                <a:solidFill>
                  <a:srgbClr val="0054A4"/>
                </a:solidFill>
              </a:rPr>
              <a:t>Announcement/Reports/Updates &amp; Future Agenda Items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77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289556"/>
              </p:ext>
            </p:extLst>
          </p:nvPr>
        </p:nvGraphicFramePr>
        <p:xfrm>
          <a:off x="5105400" y="1143000"/>
          <a:ext cx="3670300" cy="4116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://www.precisionautomationinc.com/Portals/44041/images/Hands-u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29690"/>
            <a:ext cx="4577834" cy="3951910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New Douglas County Oversight Member	</a:t>
            </a:r>
          </a:p>
          <a:p>
            <a:pPr lvl="1"/>
            <a:r>
              <a:rPr lang="en-US" dirty="0" smtClean="0"/>
              <a:t>David Lundergreen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4A4"/>
                </a:solidFill>
              </a:rPr>
              <a:t>Oversight Agenda Item </a:t>
            </a:r>
            <a:r>
              <a:rPr lang="en-US" dirty="0" smtClean="0">
                <a:solidFill>
                  <a:srgbClr val="0054A4"/>
                </a:solidFill>
              </a:rPr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33479"/>
            <a:ext cx="1447800" cy="5334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66238A6-3DA4-43AC-B4C5-7E42A02C1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257800"/>
          </a:xfrm>
        </p:spPr>
        <p:txBody>
          <a:bodyPr>
            <a:normAutofit/>
          </a:bodyPr>
          <a:lstStyle/>
          <a:p>
            <a:r>
              <a:rPr lang="en-US" dirty="0"/>
              <a:t>Silverflume State Business License update </a:t>
            </a:r>
          </a:p>
          <a:p>
            <a:pPr lvl="1"/>
            <a:r>
              <a:rPr lang="en-US" dirty="0" smtClean="0"/>
              <a:t>Interface went live on November 8, 2018 for the Citizen and </a:t>
            </a:r>
            <a:r>
              <a:rPr lang="en-US" dirty="0" err="1" smtClean="0"/>
              <a:t>backoffice</a:t>
            </a:r>
            <a:r>
              <a:rPr lang="en-US" dirty="0" smtClean="0"/>
              <a:t> side</a:t>
            </a:r>
            <a:endParaRPr lang="en-US" dirty="0"/>
          </a:p>
          <a:p>
            <a:pPr lvl="1"/>
            <a:r>
              <a:rPr lang="en-US" dirty="0" smtClean="0"/>
              <a:t>Secretary of State’s (SOS) recent request for a two way interface, discussions to resume in December 2018 and discuss a new agreement.</a:t>
            </a:r>
          </a:p>
          <a:p>
            <a:pPr lvl="1"/>
            <a:r>
              <a:rPr lang="en-US" dirty="0" smtClean="0"/>
              <a:t>No contingency funds were expended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B0939BE-078D-476F-B594-9C204DBB7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128861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rgbClr val="0054A4"/>
                </a:solidFill>
              </a:rPr>
              <a:t>Oversight Agenda Item </a:t>
            </a:r>
            <a:r>
              <a:rPr lang="en-US" dirty="0" smtClean="0">
                <a:solidFill>
                  <a:srgbClr val="0054A4"/>
                </a:solidFill>
              </a:rPr>
              <a:t>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6200" y="1066800"/>
            <a:ext cx="9220200" cy="6001871"/>
          </a:xfrm>
        </p:spPr>
        <p:txBody>
          <a:bodyPr>
            <a:normAutofit/>
          </a:bodyPr>
          <a:lstStyle/>
          <a:p>
            <a:r>
              <a:rPr lang="en-US" dirty="0" smtClean="0"/>
              <a:t>Fiscal </a:t>
            </a:r>
            <a:r>
              <a:rPr lang="en-US" dirty="0"/>
              <a:t>Manager’s </a:t>
            </a:r>
            <a:r>
              <a:rPr lang="en-US" dirty="0" smtClean="0"/>
              <a:t>November 29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Financial report </a:t>
            </a:r>
          </a:p>
          <a:p>
            <a:pPr lvl="2"/>
            <a:r>
              <a:rPr lang="en-US" dirty="0" smtClean="0"/>
              <a:t>Use of Credits and Contingency fund  </a:t>
            </a:r>
          </a:p>
          <a:p>
            <a:pPr lvl="2"/>
            <a:r>
              <a:rPr lang="en-US" dirty="0"/>
              <a:t>Contingency of $87,369.66 has not been used</a:t>
            </a:r>
          </a:p>
          <a:p>
            <a:pPr lvl="2"/>
            <a:r>
              <a:rPr lang="en-US" dirty="0" smtClean="0"/>
              <a:t>Credits from 2016 hosted reports: $3,524.56</a:t>
            </a:r>
          </a:p>
          <a:p>
            <a:pPr lvl="2"/>
            <a:r>
              <a:rPr lang="en-US" dirty="0" smtClean="0"/>
              <a:t>Credits anticipated from 2017-18 hosted reports totaling: (approx. 4-5 credits)</a:t>
            </a:r>
          </a:p>
          <a:p>
            <a:pPr lvl="2"/>
            <a:r>
              <a:rPr lang="en-US" dirty="0" smtClean="0"/>
              <a:t>Credits can be removed from total subscription cost before billing separate agencies</a:t>
            </a:r>
          </a:p>
          <a:p>
            <a:pPr lvl="2"/>
            <a:r>
              <a:rPr lang="en-US" dirty="0" smtClean="0"/>
              <a:t>Oversight direction on financials </a:t>
            </a:r>
            <a:endParaRPr lang="en-US" dirty="0"/>
          </a:p>
          <a:p>
            <a:pPr lvl="0"/>
            <a:endParaRPr lang="en-US" sz="2400" b="1" i="1" dirty="0"/>
          </a:p>
          <a:p>
            <a:pPr lvl="0"/>
            <a:endParaRPr lang="en-US" sz="2400" b="1" i="1" dirty="0"/>
          </a:p>
          <a:p>
            <a:pPr lvl="0"/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4A4"/>
                </a:solidFill>
              </a:rPr>
              <a:t>Oversight Agenda Item </a:t>
            </a:r>
            <a:r>
              <a:rPr lang="en-US" dirty="0" smtClean="0">
                <a:solidFill>
                  <a:srgbClr val="0054A4"/>
                </a:solidFill>
              </a:rPr>
              <a:t>G</a:t>
            </a:r>
            <a:r>
              <a:rPr lang="en-US" sz="1400" i="1" dirty="0" smtClean="0">
                <a:solidFill>
                  <a:srgbClr val="0054A4"/>
                </a:solidFill>
              </a:rPr>
              <a:t>  </a:t>
            </a:r>
            <a:endParaRPr lang="en-US" sz="1400" i="1" dirty="0"/>
          </a:p>
        </p:txBody>
      </p:sp>
      <p:pic>
        <p:nvPicPr>
          <p:cNvPr id="7" name="Picture 6" descr="Dollar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572000"/>
            <a:ext cx="1600200" cy="156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FY 19-20 </a:t>
            </a:r>
            <a:r>
              <a:rPr lang="en-US" sz="2800" dirty="0"/>
              <a:t>Accela Annual Subscription </a:t>
            </a:r>
            <a:r>
              <a:rPr lang="en-US" sz="2800" dirty="0" smtClean="0"/>
              <a:t>Fees Budget</a:t>
            </a:r>
            <a:endParaRPr lang="en-US" sz="2800" dirty="0"/>
          </a:p>
          <a:p>
            <a:pPr lvl="1"/>
            <a:r>
              <a:rPr lang="en-US" sz="2400" dirty="0" smtClean="0"/>
              <a:t>Last year’s Oversight Forecasted budget amount/not to exceed </a:t>
            </a:r>
            <a:r>
              <a:rPr lang="en-US" sz="2400" dirty="0"/>
              <a:t>approved </a:t>
            </a:r>
            <a:r>
              <a:rPr lang="en-US" sz="2400" dirty="0" smtClean="0"/>
              <a:t>amount $460,000  </a:t>
            </a:r>
            <a:endParaRPr lang="en-US" sz="2400" dirty="0"/>
          </a:p>
          <a:p>
            <a:pPr lvl="2"/>
            <a:r>
              <a:rPr lang="en-US" sz="2400" dirty="0"/>
              <a:t>427 Accela </a:t>
            </a:r>
            <a:r>
              <a:rPr lang="en-US" sz="2400" dirty="0" smtClean="0"/>
              <a:t>Automation/ 159 </a:t>
            </a:r>
            <a:r>
              <a:rPr lang="en-US" sz="2400" dirty="0"/>
              <a:t>Accela Mobile Licenses</a:t>
            </a:r>
          </a:p>
          <a:p>
            <a:pPr lvl="1"/>
            <a:r>
              <a:rPr lang="en-US" sz="2400" b="1" u="sng" dirty="0" smtClean="0"/>
              <a:t>Actual: $408,670.32.</a:t>
            </a:r>
            <a:r>
              <a:rPr lang="en-US" sz="2400" b="1" dirty="0" smtClean="0"/>
              <a:t>  </a:t>
            </a:r>
            <a:r>
              <a:rPr lang="en-US" sz="2400" b="1" dirty="0"/>
              <a:t>Final license </a:t>
            </a:r>
            <a:r>
              <a:rPr lang="en-US" sz="2400" b="1" dirty="0" smtClean="0"/>
              <a:t>count invoiced: </a:t>
            </a:r>
            <a:endParaRPr lang="en-US" sz="2400" b="1" dirty="0"/>
          </a:p>
          <a:p>
            <a:pPr lvl="2"/>
            <a:r>
              <a:rPr lang="en-US" sz="2400" b="1" dirty="0" smtClean="0"/>
              <a:t>413 </a:t>
            </a:r>
            <a:r>
              <a:rPr lang="en-US" sz="2400" b="1" dirty="0"/>
              <a:t>Accela Automation </a:t>
            </a:r>
            <a:r>
              <a:rPr lang="en-US" sz="2400" b="1" dirty="0" smtClean="0"/>
              <a:t>/122 </a:t>
            </a:r>
            <a:r>
              <a:rPr lang="en-US" sz="2400" b="1" dirty="0"/>
              <a:t>Accela Mobile Licenses </a:t>
            </a:r>
            <a:endParaRPr lang="en-US" sz="2400" b="1" dirty="0" smtClean="0"/>
          </a:p>
          <a:p>
            <a:pPr lvl="1"/>
            <a:r>
              <a:rPr lang="en-US" sz="2800" dirty="0" smtClean="0"/>
              <a:t>Forecasted 19/20 Subscription counts+3% increase:</a:t>
            </a:r>
          </a:p>
          <a:p>
            <a:pPr lvl="2"/>
            <a:r>
              <a:rPr lang="en-US" sz="2400" b="1" u="sng" dirty="0" smtClean="0"/>
              <a:t>428 </a:t>
            </a:r>
            <a:r>
              <a:rPr lang="en-US" sz="2400" u="sng" dirty="0" smtClean="0"/>
              <a:t>(+15)/</a:t>
            </a:r>
            <a:r>
              <a:rPr lang="en-US" sz="2400" b="1" u="sng" dirty="0" smtClean="0"/>
              <a:t>133 Accela Mobile</a:t>
            </a:r>
            <a:r>
              <a:rPr lang="en-US" sz="2400" u="sng" dirty="0" smtClean="0"/>
              <a:t>(+11) = $434,861.01</a:t>
            </a:r>
          </a:p>
          <a:p>
            <a:pPr lvl="2"/>
            <a:r>
              <a:rPr lang="en-US" sz="2400" dirty="0" smtClean="0"/>
              <a:t>3% maintenance increase $13,045.83  = $447,906.84</a:t>
            </a:r>
          </a:p>
          <a:p>
            <a:pPr lvl="2"/>
            <a:r>
              <a:rPr lang="en-US" sz="2400" b="1" dirty="0" smtClean="0"/>
              <a:t>Total forecasted budget: $480,000</a:t>
            </a:r>
            <a:endParaRPr lang="en-US" sz="2400" b="1" dirty="0"/>
          </a:p>
          <a:p>
            <a:pPr lvl="1"/>
            <a:r>
              <a:rPr lang="en-US" sz="2400" b="1" i="1" u="sng" dirty="0"/>
              <a:t>Payment expected by July 10, </a:t>
            </a:r>
            <a:r>
              <a:rPr lang="en-US" sz="2400" b="1" i="1" u="sng" dirty="0" smtClean="0"/>
              <a:t>2019 </a:t>
            </a:r>
            <a:r>
              <a:rPr lang="en-US" sz="2400" b="1" i="1" u="sng" dirty="0"/>
              <a:t>to </a:t>
            </a:r>
            <a:r>
              <a:rPr lang="en-US" sz="2400" b="1" i="1" u="sng" dirty="0" smtClean="0"/>
              <a:t>Accela with 3% and increase in licenses </a:t>
            </a:r>
            <a:endParaRPr lang="en-US" sz="2400" b="1" i="1" u="sng" dirty="0"/>
          </a:p>
          <a:p>
            <a:pPr lvl="3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4A4"/>
                </a:solidFill>
              </a:rPr>
              <a:t>Oversight Agenda Item </a:t>
            </a:r>
            <a:r>
              <a:rPr lang="en-US" dirty="0" smtClean="0">
                <a:solidFill>
                  <a:srgbClr val="0054A4"/>
                </a:solidFill>
              </a:rPr>
              <a:t>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4A4"/>
                </a:solidFill>
              </a:rPr>
              <a:t>Oversight Agenda Item H </a:t>
            </a:r>
            <a:r>
              <a:rPr lang="en-US" dirty="0" smtClean="0">
                <a:solidFill>
                  <a:srgbClr val="0054A4"/>
                </a:solidFill>
              </a:rPr>
              <a:t>(cont.,)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6201" y="936249"/>
            <a:ext cx="91924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/>
              <a:t>Approval of the $480,000 not to exceed Accela FY19/20 Subscription Amounts </a:t>
            </a:r>
            <a:r>
              <a:rPr lang="en-US" i="1" dirty="0" smtClean="0"/>
              <a:t>To include the 3% contractual  increase in year 5 of subscription; with the following agency contributions:  $48,000 for Douglas County, $72,000 for Health, $150,000 for City of Reno, $90,000 for City of Sparks, $120,000 for Washoe County- (For Possible Action)</a:t>
            </a:r>
            <a:endParaRPr lang="en-US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221182"/>
              </p:ext>
            </p:extLst>
          </p:nvPr>
        </p:nvGraphicFramePr>
        <p:xfrm>
          <a:off x="152400" y="2667000"/>
          <a:ext cx="89154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3" imgW="10043109" imgH="2224931" progId="Excel.Sheet.12">
                  <p:embed/>
                </p:oleObj>
              </mc:Choice>
              <mc:Fallback>
                <p:oleObj name="Worksheet" r:id="rId3" imgW="10043109" imgH="22249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2667000"/>
                        <a:ext cx="89154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20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Credit Card fees and methodology for the Citizen Access Platform</a:t>
            </a:r>
          </a:p>
          <a:p>
            <a:r>
              <a:rPr lang="en-US" dirty="0" smtClean="0"/>
              <a:t>Currently the agencies are absorbing credit card fees since our go live Oct. 31, 2016</a:t>
            </a:r>
          </a:p>
          <a:p>
            <a:r>
              <a:rPr lang="en-US" dirty="0" smtClean="0"/>
              <a:t>The citizen access platform has taken in </a:t>
            </a:r>
            <a:r>
              <a:rPr lang="en-US" u="sng" dirty="0" smtClean="0">
                <a:solidFill>
                  <a:srgbClr val="C00000"/>
                </a:solidFill>
              </a:rPr>
              <a:t>$23.6 million in online payments.  </a:t>
            </a:r>
          </a:p>
          <a:p>
            <a:pPr lvl="1"/>
            <a:r>
              <a:rPr lang="en-US" dirty="0" smtClean="0"/>
              <a:t>$19 million were by credit or debit card</a:t>
            </a:r>
          </a:p>
          <a:p>
            <a:pPr lvl="1"/>
            <a:r>
              <a:rPr lang="en-US" dirty="0" smtClean="0"/>
              <a:t>At 2.24% that is approx. </a:t>
            </a:r>
            <a:r>
              <a:rPr lang="en-US" b="1" u="sng" dirty="0" smtClean="0"/>
              <a:t>$425,600 </a:t>
            </a:r>
            <a:r>
              <a:rPr lang="en-US" dirty="0" smtClean="0"/>
              <a:t>paid in credit card fees since go live.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4A4"/>
                </a:solidFill>
              </a:rPr>
              <a:t>Oversight Agenda Item 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4A4"/>
                </a:solidFill>
              </a:rPr>
              <a:t>Oversight Agenda Item I </a:t>
            </a:r>
            <a:r>
              <a:rPr lang="en-US" dirty="0" smtClean="0">
                <a:solidFill>
                  <a:srgbClr val="0054A4"/>
                </a:solidFill>
              </a:rPr>
              <a:t>(cont.,)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676400"/>
            <a:ext cx="853440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4A4"/>
                </a:solidFill>
              </a:rPr>
              <a:t>Oversight Agenda Item I (cont.,)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343400"/>
          </a:xfrm>
        </p:spPr>
        <p:txBody>
          <a:bodyPr/>
          <a:lstStyle/>
          <a:p>
            <a:r>
              <a:rPr lang="en-US" dirty="0" smtClean="0"/>
              <a:t>Accela Online Payments by Department to date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307606"/>
              </p:ext>
            </p:extLst>
          </p:nvPr>
        </p:nvGraphicFramePr>
        <p:xfrm>
          <a:off x="514927" y="1600200"/>
          <a:ext cx="8153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5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ACB3B5DD5A246B387DDFB27104DD9" ma:contentTypeVersion="0" ma:contentTypeDescription="Create a new document." ma:contentTypeScope="" ma:versionID="0862036bc5b722e895c15a6ee91e1d5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79E140B-EE5C-4B46-9D11-76754904DE1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0153EB-CFB6-4A63-8C14-103451B442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7B9828-C8E7-4166-9505-C73CE5D58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23580</TotalTime>
  <Words>767</Words>
  <Application>Microsoft Office PowerPoint</Application>
  <PresentationFormat>On-screen Show (4:3)</PresentationFormat>
  <Paragraphs>90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Worksheet</vt:lpstr>
      <vt:lpstr>PowerPoint Presentation</vt:lpstr>
      <vt:lpstr>Oversight Agenda Item E</vt:lpstr>
      <vt:lpstr>Oversight Agenda Item F </vt:lpstr>
      <vt:lpstr>Oversight Agenda Item G  </vt:lpstr>
      <vt:lpstr>Oversight Agenda Item H </vt:lpstr>
      <vt:lpstr>Oversight Agenda Item H (cont.,)</vt:lpstr>
      <vt:lpstr>Oversight Agenda Item I </vt:lpstr>
      <vt:lpstr>Oversight Agenda Item I (cont.,)</vt:lpstr>
      <vt:lpstr>Oversight Agenda Item I (cont.,)</vt:lpstr>
      <vt:lpstr>Oversight Agenda Item I (cont.,)</vt:lpstr>
      <vt:lpstr>Oversight Agenda Item I (cont.,)</vt:lpstr>
      <vt:lpstr>Item J: Updates from the Accela Regional Coordinating Team </vt:lpstr>
      <vt:lpstr>Item J: Updates from the Accela Regional Coordinating Team (Cont.,) </vt:lpstr>
      <vt:lpstr>Item K &amp; L:  Announcement/Reports/Updates &amp; Future Agenda Items </vt:lpstr>
      <vt:lpstr>PowerPoint Presentation</vt:lpstr>
    </vt:vector>
  </TitlesOfParts>
  <Company>Washoe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kmullin</dc:creator>
  <cp:lastModifiedBy>Rogers, Laura</cp:lastModifiedBy>
  <cp:revision>798</cp:revision>
  <cp:lastPrinted>2016-08-12T17:03:58Z</cp:lastPrinted>
  <dcterms:created xsi:type="dcterms:W3CDTF">2013-01-08T22:51:22Z</dcterms:created>
  <dcterms:modified xsi:type="dcterms:W3CDTF">2018-12-05T17:01:00Z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0x0101009A8ACB3B5DD5A246B387DDFB27104DD9</vt:lpwstr>
  </property>
</Properties>
</file>